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4" r:id="rId4"/>
    <p:sldId id="276" r:id="rId5"/>
    <p:sldId id="275" r:id="rId6"/>
    <p:sldId id="282" r:id="rId7"/>
    <p:sldId id="283" r:id="rId8"/>
    <p:sldId id="284" r:id="rId9"/>
    <p:sldId id="269" r:id="rId10"/>
    <p:sldId id="260" r:id="rId11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Roboto Black" panose="02000000000000000000" pitchFamily="2" charset="0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644" y="-6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1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hangingPunct="0"/>
            <a:r>
              <a:rPr lang="ru-RU" dirty="0"/>
              <a:t>Выпускная квалификационная работа по курсу «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Science</a:t>
            </a:r>
            <a:r>
              <a:rPr lang="ru-RU" dirty="0"/>
              <a:t>»</a:t>
            </a:r>
            <a:br>
              <a:rPr lang="ru-RU" dirty="0"/>
            </a:br>
            <a:br>
              <a:rPr lang="ru-RU" dirty="0"/>
            </a:br>
            <a:r>
              <a:rPr lang="ru-RU" sz="3200" dirty="0"/>
              <a:t>Тема: Прогнозирование конечных свойств новых материалов (композиционных материалов)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err="1"/>
              <a:t>Кроткевич</a:t>
            </a:r>
            <a:r>
              <a:rPr lang="ru-RU" dirty="0"/>
              <a:t> Анна Владимировна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498172"/>
          </a:xfrm>
        </p:spPr>
        <p:txBody>
          <a:bodyPr>
            <a:normAutofit fontScale="40000" lnSpcReduction="20000"/>
          </a:bodyPr>
          <a:lstStyle/>
          <a:p>
            <a:pPr lvl="0" hangingPunct="0"/>
            <a:endParaRPr lang="ru-RU" dirty="0"/>
          </a:p>
          <a:p>
            <a:pPr marL="76200" indent="0" hangingPunct="0">
              <a:lnSpc>
                <a:spcPct val="120000"/>
              </a:lnSpc>
              <a:buNone/>
            </a:pPr>
            <a:r>
              <a:rPr lang="ru-RU" sz="5500" dirty="0"/>
              <a:t>Имеются 2 датасета с данными о начальных свойствах компонентов композитов:</a:t>
            </a:r>
          </a:p>
          <a:p>
            <a:pPr marL="76200" lvl="0" indent="0" hangingPunct="0">
              <a:buNone/>
            </a:pPr>
            <a:r>
              <a:rPr lang="ru-RU" sz="5500" dirty="0"/>
              <a:t>X_bp.xlsx и Х_nup.xlsx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5500" dirty="0" err="1"/>
              <a:t>X_bp</a:t>
            </a:r>
            <a:r>
              <a:rPr lang="ru-RU" sz="5500" dirty="0"/>
              <a:t> содержит: 10 признаков и 1023 строк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5500" dirty="0"/>
              <a:t>X_</a:t>
            </a:r>
            <a:r>
              <a:rPr lang="en-US" sz="5500" dirty="0" err="1"/>
              <a:t>nup</a:t>
            </a:r>
            <a:r>
              <a:rPr lang="ru-RU" sz="5500" dirty="0"/>
              <a:t> содержит: </a:t>
            </a:r>
            <a:r>
              <a:rPr lang="en-US" sz="5500" dirty="0"/>
              <a:t>3 </a:t>
            </a:r>
            <a:r>
              <a:rPr lang="ru-RU" sz="5500" dirty="0"/>
              <a:t>признака и 1040 строк</a:t>
            </a:r>
          </a:p>
          <a:p>
            <a:pPr marL="76200" indent="0" algn="just">
              <a:buNone/>
            </a:pPr>
            <a:endParaRPr lang="ru-RU" sz="5500" dirty="0"/>
          </a:p>
          <a:p>
            <a:pPr marL="76200" indent="0" algn="just">
              <a:buNone/>
            </a:pPr>
            <a:r>
              <a:rPr lang="ru-RU" sz="5500" dirty="0"/>
              <a:t>Объединённый </a:t>
            </a:r>
            <a:r>
              <a:rPr lang="ru-RU" sz="5500" dirty="0" err="1"/>
              <a:t>датасет</a:t>
            </a:r>
            <a:r>
              <a:rPr lang="ru-RU" sz="5500" dirty="0"/>
              <a:t> для работы содержит </a:t>
            </a:r>
            <a:r>
              <a:rPr lang="ru-RU" sz="5500" b="1" dirty="0"/>
              <a:t>13 признаков </a:t>
            </a:r>
            <a:r>
              <a:rPr lang="ru-RU" sz="5500" dirty="0"/>
              <a:t>и </a:t>
            </a:r>
            <a:r>
              <a:rPr lang="ru-RU" sz="5500" b="1" dirty="0"/>
              <a:t>1023 строки</a:t>
            </a:r>
          </a:p>
          <a:p>
            <a:pPr marL="76200" lvl="0" indent="0" hangingPunct="0">
              <a:buNone/>
            </a:pPr>
            <a:endParaRPr lang="ru-RU" sz="5500" dirty="0"/>
          </a:p>
          <a:p>
            <a:pPr marL="76200" lvl="0" indent="0" hangingPunct="0">
              <a:buNone/>
            </a:pPr>
            <a:r>
              <a:rPr lang="ru-RU" sz="5500" dirty="0"/>
              <a:t>Нужно спрогнозировать признаки (из датасета </a:t>
            </a:r>
            <a:r>
              <a:rPr lang="ru-RU" sz="5500" dirty="0" err="1"/>
              <a:t>X_bp</a:t>
            </a:r>
            <a:r>
              <a:rPr lang="ru-RU" sz="5500" dirty="0"/>
              <a:t>): </a:t>
            </a:r>
          </a:p>
          <a:p>
            <a:pPr lvl="0" algn="just" hangingPunct="0">
              <a:buFont typeface="Arial" panose="020B0604020202020204" pitchFamily="34" charset="0"/>
              <a:buChar char="•"/>
            </a:pPr>
            <a:r>
              <a:rPr lang="ru-RU" sz="5500" dirty="0"/>
              <a:t>модуль упругости при растяжении,</a:t>
            </a:r>
          </a:p>
          <a:p>
            <a:pPr lvl="0" algn="just" hangingPunct="0">
              <a:buFont typeface="Arial" panose="020B0604020202020204" pitchFamily="34" charset="0"/>
              <a:buChar char="•"/>
            </a:pPr>
            <a:r>
              <a:rPr lang="ru-RU" sz="5500" dirty="0"/>
              <a:t>прочность при растяжении,</a:t>
            </a:r>
          </a:p>
          <a:p>
            <a:pPr lvl="0" algn="just" hangingPunct="0">
              <a:buFont typeface="Arial" panose="020B0604020202020204" pitchFamily="34" charset="0"/>
              <a:buChar char="•"/>
            </a:pPr>
            <a:r>
              <a:rPr lang="ru-RU" sz="5500" dirty="0"/>
              <a:t>соотношение матрица-наполнитель.</a:t>
            </a:r>
          </a:p>
          <a:p>
            <a:pPr marL="76200" indent="0" algn="just">
              <a:buNone/>
            </a:pPr>
            <a:endParaRPr lang="ru-RU" sz="5500" dirty="0"/>
          </a:p>
          <a:p>
            <a:pPr marL="533400" indent="-457200" algn="just">
              <a:buFont typeface="+mj-lt"/>
              <a:buAutoNum type="arabicPeriod"/>
            </a:pPr>
            <a:endParaRPr lang="ru-RU" sz="55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Описание исходных данных и целевых переменных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473" y="2142407"/>
            <a:ext cx="6522723" cy="89242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Пропусков нет, выбросы есть, распределение нормальное почти у всех признаков</a:t>
            </a:r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89"/>
            <a:ext cx="7461481" cy="781713"/>
          </a:xfrm>
        </p:spPr>
        <p:txBody>
          <a:bodyPr>
            <a:normAutofit fontScale="85000" lnSpcReduction="20000"/>
          </a:bodyPr>
          <a:lstStyle/>
          <a:p>
            <a:r>
              <a:rPr lang="ru-RU" sz="2600" dirty="0"/>
              <a:t>Статистика, распределение, выбросы,</a:t>
            </a:r>
          </a:p>
          <a:p>
            <a:r>
              <a:rPr lang="ru-RU" sz="2600" dirty="0"/>
              <a:t>пропуски, корреляция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</a:rPr>
                <a:t>Разведочный анализ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1CE6FB-8DF6-4722-9A8B-1A57013E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290" y="1809548"/>
            <a:ext cx="4354559" cy="4455377"/>
          </a:xfrm>
          <a:prstGeom prst="rect">
            <a:avLst/>
          </a:prstGeom>
        </p:spPr>
      </p:pic>
      <p:pic>
        <p:nvPicPr>
          <p:cNvPr id="13" name="Изображение4">
            <a:extLst>
              <a:ext uri="{FF2B5EF4-FFF2-40B4-BE49-F238E27FC236}">
                <a16:creationId xmlns:a16="http://schemas.microsoft.com/office/drawing/2014/main" id="{CEA0915B-0AB2-4DBE-9811-04E6E216A9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4848" y="3166712"/>
            <a:ext cx="3971774" cy="333931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A2F5146-65B2-4D2A-AFE3-03A99C2AD6EC}"/>
              </a:ext>
            </a:extLst>
          </p:cNvPr>
          <p:cNvSpPr/>
          <p:nvPr/>
        </p:nvSpPr>
        <p:spPr>
          <a:xfrm>
            <a:off x="4918413" y="4269382"/>
            <a:ext cx="23069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dirty="0"/>
              <a:t>Корреляции</a:t>
            </a:r>
          </a:p>
          <a:p>
            <a:pPr algn="r"/>
            <a:r>
              <a:rPr lang="ru-RU" sz="2000" dirty="0"/>
              <a:t>не наблюдается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3FB9B16-ECAC-4E10-9C39-AD3B24ECC184}"/>
              </a:ext>
            </a:extLst>
          </p:cNvPr>
          <p:cNvCxnSpPr/>
          <p:nvPr/>
        </p:nvCxnSpPr>
        <p:spPr>
          <a:xfrm flipH="1">
            <a:off x="4966622" y="4466122"/>
            <a:ext cx="5040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2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2079852"/>
            <a:ext cx="7119142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Выбросы удалены по методу межквартильных расстояний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. </a:t>
            </a:r>
            <a:endParaRPr lang="ru-RU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После удаления выбросов в </a:t>
            </a:r>
            <a:r>
              <a:rPr lang="ru-RU" sz="2200" dirty="0" err="1">
                <a:solidFill>
                  <a:srgbClr val="272727"/>
                </a:solidFill>
                <a:latin typeface="+mn-lt"/>
                <a:ea typeface="Open Sans"/>
              </a:rPr>
              <a:t>датасете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 </a:t>
            </a:r>
            <a:r>
              <a:rPr lang="ru-RU" sz="2200" b="1" dirty="0">
                <a:solidFill>
                  <a:srgbClr val="272727"/>
                </a:solidFill>
                <a:latin typeface="+mn-lt"/>
                <a:ea typeface="Open Sans"/>
              </a:rPr>
              <a:t>936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 строк и </a:t>
            </a:r>
            <a:r>
              <a:rPr lang="ru-RU" sz="2200" b="1" dirty="0">
                <a:solidFill>
                  <a:srgbClr val="272727"/>
                </a:solidFill>
                <a:latin typeface="+mn-lt"/>
                <a:ea typeface="Open Sans"/>
              </a:rPr>
              <a:t>13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 признаков</a:t>
            </a:r>
          </a:p>
          <a:p>
            <a:pPr hangingPunct="0"/>
            <a:endParaRPr lang="ru-RU" sz="22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Для каждой целевой переменной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(y) 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-  отдельная выборка (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X)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 из оставшихся 12 признаков</a:t>
            </a:r>
            <a:endParaRPr lang="en-US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ru-RU" sz="2200" dirty="0">
              <a:solidFill>
                <a:srgbClr val="272727"/>
              </a:solidFill>
              <a:latin typeface="+mn-lt"/>
              <a:ea typeface="Open Sans"/>
              <a:sym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для Модуля упругости и Прочности при растяжении</a:t>
            </a:r>
            <a:endParaRPr lang="en-US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en-US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для Соотношения м.-н. </a:t>
            </a:r>
            <a:endParaRPr lang="ru-RU" sz="2200" dirty="0">
              <a:solidFill>
                <a:srgbClr val="272727"/>
              </a:solidFill>
              <a:latin typeface="+mn-lt"/>
              <a:ea typeface="Open Sans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Удаление выбросов, выборки, нормализация </a:t>
            </a:r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780302" y="3280306"/>
            <a:ext cx="313807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hangingPunct="0"/>
            <a:endParaRPr lang="ru-RU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ru-RU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ru-RU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Train - 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70%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 test -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 30%</a:t>
            </a:r>
            <a:endParaRPr lang="en-US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MinMaxScaler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 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только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X</a:t>
            </a:r>
            <a:endParaRPr lang="ru-RU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endParaRPr lang="en-US" sz="2200" dirty="0">
              <a:solidFill>
                <a:srgbClr val="272727"/>
              </a:solidFill>
              <a:latin typeface="+mn-lt"/>
              <a:ea typeface="Open Sans"/>
            </a:endParaRPr>
          </a:p>
          <a:p>
            <a:pPr hangingPunct="0"/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MinMaxScaler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 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до разделения на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X </a:t>
            </a: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</a:rPr>
              <a:t>и </a:t>
            </a:r>
            <a:r>
              <a:rPr lang="en-US" sz="2200" dirty="0">
                <a:solidFill>
                  <a:srgbClr val="272727"/>
                </a:solidFill>
                <a:latin typeface="+mn-lt"/>
                <a:ea typeface="Open Sans"/>
              </a:rPr>
              <a:t>y</a:t>
            </a:r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endParaRPr lang="en-US" sz="1600" dirty="0">
              <a:solidFill>
                <a:srgbClr val="272727"/>
              </a:solidFill>
              <a:ea typeface="Open Sans"/>
            </a:endParaRPr>
          </a:p>
          <a:p>
            <a:pPr hangingPunct="0"/>
            <a:endParaRPr lang="ru-RU" sz="1600" dirty="0">
              <a:solidFill>
                <a:srgbClr val="272727"/>
              </a:solidFill>
              <a:ea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692F67-715C-4CC8-9B3C-E08BA95C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223" y="1825671"/>
            <a:ext cx="4374130" cy="1603329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9340389-2C13-4600-B114-C9740FC71459}"/>
              </a:ext>
            </a:extLst>
          </p:cNvPr>
          <p:cNvCxnSpPr>
            <a:cxnSpLocks/>
          </p:cNvCxnSpPr>
          <p:nvPr/>
        </p:nvCxnSpPr>
        <p:spPr>
          <a:xfrm>
            <a:off x="7421078" y="4148488"/>
            <a:ext cx="119353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26ABBC6-A0AC-4C15-B1A7-40A8D957D4BC}"/>
              </a:ext>
            </a:extLst>
          </p:cNvPr>
          <p:cNvCxnSpPr>
            <a:cxnSpLocks/>
          </p:cNvCxnSpPr>
          <p:nvPr/>
        </p:nvCxnSpPr>
        <p:spPr>
          <a:xfrm>
            <a:off x="7421078" y="5658050"/>
            <a:ext cx="119353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DE96233-DBDD-4001-937F-47A8CE5976E2}"/>
              </a:ext>
            </a:extLst>
          </p:cNvPr>
          <p:cNvCxnSpPr>
            <a:cxnSpLocks/>
          </p:cNvCxnSpPr>
          <p:nvPr/>
        </p:nvCxnSpPr>
        <p:spPr>
          <a:xfrm>
            <a:off x="7421078" y="4936156"/>
            <a:ext cx="119353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819175"/>
            <a:ext cx="11350868" cy="4469406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r>
              <a:rPr lang="ru-RU" sz="1800" b="1" dirty="0" err="1"/>
              <a:t>LinearRegression</a:t>
            </a:r>
            <a:r>
              <a:rPr lang="ru-RU" sz="1800" b="1" dirty="0"/>
              <a:t>, </a:t>
            </a:r>
            <a:r>
              <a:rPr lang="ru-RU" sz="1800" b="1" dirty="0" err="1"/>
              <a:t>Lasso</a:t>
            </a:r>
            <a:r>
              <a:rPr lang="ru-RU" sz="1800" b="1" dirty="0"/>
              <a:t>, </a:t>
            </a:r>
            <a:r>
              <a:rPr lang="ru-RU" sz="1800" b="1" dirty="0" err="1"/>
              <a:t>Ridge</a:t>
            </a:r>
            <a:r>
              <a:rPr lang="ru-RU" sz="1800" b="1" dirty="0"/>
              <a:t>, SVR, </a:t>
            </a:r>
            <a:r>
              <a:rPr lang="ru-RU" sz="1800" b="1" dirty="0" err="1"/>
              <a:t>KNeighborsRegressor</a:t>
            </a:r>
            <a:r>
              <a:rPr lang="ru-RU" sz="1800" b="1" dirty="0"/>
              <a:t>, </a:t>
            </a:r>
            <a:r>
              <a:rPr lang="ru-RU" sz="1800" b="1" dirty="0" err="1"/>
              <a:t>DecisionTreeRegressor</a:t>
            </a:r>
            <a:r>
              <a:rPr lang="ru-RU" sz="1800" b="1" dirty="0"/>
              <a:t> </a:t>
            </a:r>
            <a:r>
              <a:rPr lang="ru-RU" sz="1800" b="1" dirty="0" err="1"/>
              <a:t>RandomForestRegressor</a:t>
            </a:r>
            <a:r>
              <a:rPr lang="ru-RU" sz="1800" b="1" dirty="0"/>
              <a:t>, </a:t>
            </a:r>
            <a:r>
              <a:rPr lang="ru-RU" sz="1800" b="1" dirty="0" err="1"/>
              <a:t>GradientBoostingRegressor</a:t>
            </a:r>
            <a:r>
              <a:rPr lang="ru-RU" sz="1800" b="1" dirty="0"/>
              <a:t>.</a:t>
            </a:r>
          </a:p>
          <a:p>
            <a:pPr marL="76200" indent="0" algn="just">
              <a:buNone/>
            </a:pPr>
            <a:endParaRPr lang="ru-RU" sz="1800" dirty="0"/>
          </a:p>
          <a:p>
            <a:pPr marL="76200" indent="0" algn="just">
              <a:buNone/>
            </a:pPr>
            <a:r>
              <a:rPr lang="ru-RU" sz="1800" dirty="0"/>
              <a:t>Модели запускались одной функцией (</a:t>
            </a:r>
            <a:r>
              <a:rPr lang="en-US" sz="1800" b="1" dirty="0"/>
              <a:t>run</a:t>
            </a:r>
            <a:r>
              <a:rPr lang="ru-RU" sz="1800" b="1" dirty="0"/>
              <a:t>_</a:t>
            </a:r>
            <a:r>
              <a:rPr lang="en-US" sz="1800" b="1" dirty="0"/>
              <a:t>regressors</a:t>
            </a:r>
            <a:r>
              <a:rPr lang="ru-RU" sz="1800" dirty="0"/>
              <a:t>, написанной при помощи метода </a:t>
            </a:r>
            <a:r>
              <a:rPr lang="en-US" sz="1800" dirty="0"/>
              <a:t>def</a:t>
            </a:r>
            <a:r>
              <a:rPr lang="ru-RU" sz="1800" dirty="0"/>
              <a:t>) с метриками - коэффициент детерминации (</a:t>
            </a:r>
            <a:r>
              <a:rPr lang="ru-RU" sz="1800" b="1" dirty="0"/>
              <a:t>R2), MSE </a:t>
            </a:r>
            <a:r>
              <a:rPr lang="ru-RU" sz="1800" dirty="0"/>
              <a:t>и </a:t>
            </a:r>
            <a:r>
              <a:rPr lang="ru-RU" sz="1800" b="1" dirty="0"/>
              <a:t>MAE</a:t>
            </a:r>
            <a:r>
              <a:rPr lang="ru-RU" sz="1800" dirty="0"/>
              <a:t>, использовалась кросс-валидация, количество блоков равно 10, возвращающей список моделей и средние значения указанных метрик, сортировка по уменьшению R2.</a:t>
            </a:r>
          </a:p>
          <a:p>
            <a:pPr marL="76200" indent="0" algn="just">
              <a:buNone/>
            </a:pPr>
            <a:endParaRPr lang="ru-RU" sz="1800" dirty="0"/>
          </a:p>
          <a:p>
            <a:pPr marL="76200" indent="0" algn="just">
              <a:buNone/>
            </a:pPr>
            <a:r>
              <a:rPr lang="ru-RU" sz="1800" dirty="0"/>
              <a:t>Сначала модели запускались с </a:t>
            </a:r>
            <a:r>
              <a:rPr lang="ru-RU" sz="1800" dirty="0" err="1"/>
              <a:t>гиперпараметрами</a:t>
            </a:r>
            <a:r>
              <a:rPr lang="ru-RU" sz="1800" dirty="0"/>
              <a:t> по умолчанию, потом осуществлялся подбор </a:t>
            </a:r>
            <a:r>
              <a:rPr lang="ru-RU" sz="1800" dirty="0" err="1"/>
              <a:t>гиперпараметров</a:t>
            </a:r>
            <a:r>
              <a:rPr lang="ru-RU" sz="1800" dirty="0"/>
              <a:t> по новой функции для запуска подбора </a:t>
            </a:r>
            <a:r>
              <a:rPr lang="ru-RU" sz="1800" dirty="0" err="1"/>
              <a:t>гиперпараметров</a:t>
            </a:r>
            <a:r>
              <a:rPr lang="ru-RU" sz="1800" dirty="0"/>
              <a:t> классом </a:t>
            </a:r>
            <a:r>
              <a:rPr lang="ru-RU" sz="1800" dirty="0" err="1"/>
              <a:t>GridSearchCV</a:t>
            </a:r>
            <a:r>
              <a:rPr lang="ru-RU" sz="1800" dirty="0"/>
              <a:t>, возвращающий список моделей с лучшими параметрами.</a:t>
            </a:r>
          </a:p>
          <a:p>
            <a:pPr marL="533400" indent="-457200" algn="just">
              <a:buFont typeface="+mj-lt"/>
              <a:buAutoNum type="arabicPeriod"/>
            </a:pPr>
            <a:endParaRPr lang="ru-RU" sz="1800" dirty="0"/>
          </a:p>
          <a:p>
            <a:pPr marL="76200" indent="0" algn="just">
              <a:buNone/>
            </a:pPr>
            <a:r>
              <a:rPr lang="ru-RU" sz="1800" dirty="0"/>
              <a:t>Модели с подобранными </a:t>
            </a:r>
            <a:r>
              <a:rPr lang="ru-RU" sz="1800" dirty="0" err="1"/>
              <a:t>гиперпараметрами</a:t>
            </a:r>
            <a:r>
              <a:rPr lang="ru-RU" sz="1800" dirty="0"/>
              <a:t> запускались функцией </a:t>
            </a:r>
            <a:r>
              <a:rPr lang="en-US" sz="1800" dirty="0"/>
              <a:t>run</a:t>
            </a:r>
            <a:r>
              <a:rPr lang="ru-RU" sz="1800" dirty="0"/>
              <a:t>_</a:t>
            </a:r>
            <a:r>
              <a:rPr lang="en-US" sz="1800" dirty="0"/>
              <a:t>regressors</a:t>
            </a:r>
            <a:r>
              <a:rPr lang="ru-RU" sz="1800" dirty="0"/>
              <a:t> для вывода метрик на обучении, метрики сравнивались, и тремя лучшими моделями делались предсказания, предсказания визуализировались на графике вместе с тестовыми значениями, снимались финальные метрики с результатов прогнозов и выбиралась лучшая модель отдельно для Модуля упругости и для Прочности при растяжении.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Модели для Модуля упругости и Прочности при растяжении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43255" cy="666000"/>
            <a:chOff x="1476753" y="3499669"/>
            <a:chExt cx="932576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879722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1246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Модели для Модуля упругости при растяжении (Результаты)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43255" cy="666000"/>
            <a:chOff x="1476753" y="3499669"/>
            <a:chExt cx="932576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879722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1246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690B02-349B-4E5A-8C7E-976D39829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8629" y="2431445"/>
            <a:ext cx="3034197" cy="11428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BA897E-A8E0-4F76-8B4A-AC65C29870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5525" y="2375460"/>
            <a:ext cx="5163820" cy="239776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FB2338-9957-4286-AFB8-67CB4AB4209B}"/>
              </a:ext>
            </a:extLst>
          </p:cNvPr>
          <p:cNvSpPr/>
          <p:nvPr/>
        </p:nvSpPr>
        <p:spPr>
          <a:xfrm>
            <a:off x="572585" y="361276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Предсказания лучших моделей SVR, </a:t>
            </a:r>
            <a:r>
              <a:rPr lang="ru-RU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DecisionTreeRegressor</a:t>
            </a:r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, </a:t>
            </a:r>
            <a:r>
              <a:rPr lang="ru-RU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RandomForestRegressor</a:t>
            </a:r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 c подобранными параметрами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5FF604-167E-4347-8FEA-670A917F41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68423" y="4171750"/>
            <a:ext cx="4227156" cy="23977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5951DC-100A-4A3D-BC91-5D421704F3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48822" y="5087246"/>
            <a:ext cx="2375413" cy="109394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FD5C5D-0617-4A63-B24B-3A2A1AA9E297}"/>
              </a:ext>
            </a:extLst>
          </p:cNvPr>
          <p:cNvSpPr/>
          <p:nvPr/>
        </p:nvSpPr>
        <p:spPr>
          <a:xfrm>
            <a:off x="8884118" y="5087246"/>
            <a:ext cx="31003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 hangingPunct="0"/>
            <a:r>
              <a:rPr lang="ru-RU" dirty="0">
                <a:solidFill>
                  <a:schemeClr val="tx1"/>
                </a:solidFill>
                <a:ea typeface="Open Sans"/>
              </a:rPr>
              <a:t>Итог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: 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Лучшая модель - </a:t>
            </a:r>
            <a:r>
              <a:rPr lang="en-US" dirty="0" err="1">
                <a:solidFill>
                  <a:schemeClr val="tx1"/>
                </a:solidFill>
                <a:ea typeface="Open Sans"/>
              </a:rPr>
              <a:t>DecisionTreeRegressor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(</a:t>
            </a:r>
            <a:r>
              <a:rPr lang="en-US" dirty="0" err="1">
                <a:solidFill>
                  <a:schemeClr val="tx1"/>
                </a:solidFill>
                <a:ea typeface="Open Sans"/>
              </a:rPr>
              <a:t>max_depth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=3,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Open Sans"/>
              </a:rPr>
              <a:t>max_features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=2, </a:t>
            </a:r>
            <a:r>
              <a:rPr lang="en-US" dirty="0" err="1">
                <a:solidFill>
                  <a:schemeClr val="tx1"/>
                </a:solidFill>
                <a:ea typeface="Open Sans"/>
              </a:rPr>
              <a:t>min_samples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_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leaf=7, </a:t>
            </a:r>
            <a:r>
              <a:rPr lang="en-US" dirty="0" err="1">
                <a:solidFill>
                  <a:schemeClr val="tx1"/>
                </a:solidFill>
                <a:ea typeface="Open Sans"/>
              </a:rPr>
              <a:t>random_state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=42, splitter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=‘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random')</a:t>
            </a:r>
            <a:endParaRPr lang="ru-RU" dirty="0">
              <a:solidFill>
                <a:schemeClr val="tx1"/>
              </a:solidFill>
              <a:ea typeface="Open San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E44EDB-26FD-4ED9-B55F-FC6071782B72}"/>
              </a:ext>
            </a:extLst>
          </p:cNvPr>
          <p:cNvSpPr/>
          <p:nvPr/>
        </p:nvSpPr>
        <p:spPr>
          <a:xfrm>
            <a:off x="620738" y="1949022"/>
            <a:ext cx="3888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ea typeface="Open Sans"/>
                <a:sym typeface="Open Sans"/>
              </a:rPr>
              <a:t>Метрики на обучении моделей с параметрами по умолчанию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2BA8F3-EFF6-4577-81E8-A1438E00FDDA}"/>
              </a:ext>
            </a:extLst>
          </p:cNvPr>
          <p:cNvSpPr/>
          <p:nvPr/>
        </p:nvSpPr>
        <p:spPr>
          <a:xfrm>
            <a:off x="6820083" y="1927466"/>
            <a:ext cx="372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/>
            <a:r>
              <a:rPr lang="ru-RU" dirty="0">
                <a:solidFill>
                  <a:schemeClr val="tx1"/>
                </a:solidFill>
                <a:ea typeface="Open Sans"/>
              </a:rPr>
              <a:t>Метрики на обучении моделей с подобранными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гиперпараметрами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4BE6B63-EA05-4143-896D-1E552386FDA5}"/>
              </a:ext>
            </a:extLst>
          </p:cNvPr>
          <p:cNvSpPr/>
          <p:nvPr/>
        </p:nvSpPr>
        <p:spPr>
          <a:xfrm>
            <a:off x="5430496" y="4779469"/>
            <a:ext cx="37269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/>
            <a:r>
              <a:rPr lang="ru-RU" dirty="0">
                <a:solidFill>
                  <a:schemeClr val="tx1"/>
                </a:solidFill>
                <a:ea typeface="Open Sans"/>
              </a:rPr>
              <a:t>Метрики на тесте 3х лучших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1471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Модели для Прочности при растяжении (Результаты)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43255" cy="666000"/>
            <a:chOff x="1476753" y="3499669"/>
            <a:chExt cx="932576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879722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1246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FB2338-9957-4286-AFB8-67CB4AB4209B}"/>
              </a:ext>
            </a:extLst>
          </p:cNvPr>
          <p:cNvSpPr/>
          <p:nvPr/>
        </p:nvSpPr>
        <p:spPr>
          <a:xfrm>
            <a:off x="533115" y="33248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Предсказания лучших моделей SVR, </a:t>
            </a:r>
            <a:r>
              <a:rPr lang="ru-RU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DecisionTreeRegressor</a:t>
            </a:r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, </a:t>
            </a:r>
            <a:r>
              <a:rPr lang="ru-RU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RandomForestRegressor</a:t>
            </a:r>
            <a:r>
              <a:rPr lang="ru-RU" dirty="0">
                <a:latin typeface="Times New Roman" panose="02020603050405020304" pitchFamily="18" charset="0"/>
                <a:ea typeface="Noto Serif CJK SC"/>
                <a:cs typeface="Lohit Devanagari"/>
              </a:rPr>
              <a:t> c подобранными параметрами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FD5C5D-0617-4A63-B24B-3A2A1AA9E297}"/>
              </a:ext>
            </a:extLst>
          </p:cNvPr>
          <p:cNvSpPr/>
          <p:nvPr/>
        </p:nvSpPr>
        <p:spPr>
          <a:xfrm>
            <a:off x="9157436" y="4918042"/>
            <a:ext cx="2827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 hangingPunct="0"/>
            <a:r>
              <a:rPr lang="ru-RU" dirty="0">
                <a:solidFill>
                  <a:schemeClr val="tx1"/>
                </a:solidFill>
                <a:ea typeface="Open Sans"/>
              </a:rPr>
              <a:t>Итог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: 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Лучшая модель - SVR(C=0.5,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kernel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='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sigmoid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'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)</a:t>
            </a:r>
            <a:endParaRPr lang="ru-RU" dirty="0">
              <a:solidFill>
                <a:schemeClr val="tx1"/>
              </a:solidFill>
              <a:ea typeface="Open San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E44EDB-26FD-4ED9-B55F-FC6071782B72}"/>
              </a:ext>
            </a:extLst>
          </p:cNvPr>
          <p:cNvSpPr/>
          <p:nvPr/>
        </p:nvSpPr>
        <p:spPr>
          <a:xfrm>
            <a:off x="1164113" y="1961061"/>
            <a:ext cx="3888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ea typeface="Open Sans"/>
                <a:sym typeface="Open Sans"/>
              </a:rPr>
              <a:t>Метрики на обучении моделей с параметрами по умолчанию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2BA8F3-EFF6-4577-81E8-A1438E00FDDA}"/>
              </a:ext>
            </a:extLst>
          </p:cNvPr>
          <p:cNvSpPr/>
          <p:nvPr/>
        </p:nvSpPr>
        <p:spPr>
          <a:xfrm>
            <a:off x="6820083" y="1927466"/>
            <a:ext cx="372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/>
            <a:r>
              <a:rPr lang="ru-RU" dirty="0">
                <a:solidFill>
                  <a:schemeClr val="tx1"/>
                </a:solidFill>
                <a:ea typeface="Open Sans"/>
              </a:rPr>
              <a:t>Метрики на обучении моделей с подобранными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гиперпараметрами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4BE6B63-EA05-4143-896D-1E552386FDA5}"/>
              </a:ext>
            </a:extLst>
          </p:cNvPr>
          <p:cNvSpPr/>
          <p:nvPr/>
        </p:nvSpPr>
        <p:spPr>
          <a:xfrm>
            <a:off x="5505004" y="4772148"/>
            <a:ext cx="37269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/>
            <a:r>
              <a:rPr lang="ru-RU" dirty="0">
                <a:solidFill>
                  <a:schemeClr val="tx1"/>
                </a:solidFill>
                <a:ea typeface="Open Sans"/>
              </a:rPr>
              <a:t>Метрики на тесте 3х лучших моделей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BB7408C-3851-4E32-ABBC-EC27FF641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0480" y="5087245"/>
            <a:ext cx="3356956" cy="13014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13A6885-C803-4B2C-BECB-0E6167BD9B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4113" y="3862672"/>
            <a:ext cx="4592373" cy="27838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77EDE5-DB25-4F02-BEC9-3B8A69E754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59646" y="2596579"/>
            <a:ext cx="5230788" cy="181423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38A7EFF-81AF-47BB-89EF-5DB62509975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25690" y="2472242"/>
            <a:ext cx="3084380" cy="8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dirty="0"/>
              <a:t>Нейросеть для прогнозирования Соотношения матрица-наполнитель</a:t>
            </a:r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743255" cy="666000"/>
            <a:chOff x="1476753" y="3499669"/>
            <a:chExt cx="932576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879722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1246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1B3A19-558F-43F0-A79B-3278A2067BB1}"/>
              </a:ext>
            </a:extLst>
          </p:cNvPr>
          <p:cNvSpPr/>
          <p:nvPr/>
        </p:nvSpPr>
        <p:spPr>
          <a:xfrm>
            <a:off x="835181" y="1963878"/>
            <a:ext cx="479256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 hangingPunct="0"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ea typeface="Open Sans"/>
              </a:rPr>
              <a:t>Нейронная сеть 1 </a:t>
            </a:r>
            <a:r>
              <a:rPr lang="ru-RU" b="1" dirty="0" err="1">
                <a:solidFill>
                  <a:schemeClr val="tx1"/>
                </a:solidFill>
                <a:ea typeface="Open Sans"/>
              </a:rPr>
              <a:t>keras.Sequential</a:t>
            </a:r>
            <a:r>
              <a:rPr lang="ru-RU" b="1" dirty="0">
                <a:solidFill>
                  <a:schemeClr val="tx1"/>
                </a:solidFill>
                <a:ea typeface="Open Sans"/>
              </a:rPr>
              <a:t>: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входной слой для 12 признаков;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выходной слой для 1 признака;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скрытых слоев: 2;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нейронов на каждом скрытом слое: 8;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активационная функция скрытых слоев: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relu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оптимизатор: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Adam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 err="1">
                <a:solidFill>
                  <a:schemeClr val="tx1"/>
                </a:solidFill>
                <a:ea typeface="Open Sans"/>
              </a:rPr>
              <a:t>loss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-функция: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MeanAbsoluteError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C34DC3-35C9-4296-A020-D8E254442B87}"/>
              </a:ext>
            </a:extLst>
          </p:cNvPr>
          <p:cNvSpPr/>
          <p:nvPr/>
        </p:nvSpPr>
        <p:spPr>
          <a:xfrm>
            <a:off x="4190343" y="4267388"/>
            <a:ext cx="2864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 hangingPunct="0"/>
            <a:r>
              <a:rPr lang="ru-RU" b="1" dirty="0">
                <a:solidFill>
                  <a:schemeClr val="tx1"/>
                </a:solidFill>
                <a:ea typeface="Open Sans"/>
              </a:rPr>
              <a:t>Обучение :</a:t>
            </a:r>
          </a:p>
          <a:p>
            <a:pPr marL="285750" lvl="0" indent="-285750" algn="just" hangingPunct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пропорция разбиения данных на тест и вал: 30%;</a:t>
            </a:r>
          </a:p>
          <a:p>
            <a:pPr marL="285750" lvl="0" indent="-285750" algn="just" hangingPunct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количество эпох: 50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A4F46B2-FA20-4EC5-B1B3-616C543A98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596" y="4235198"/>
            <a:ext cx="3031205" cy="243765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006D73-9710-4ACF-B858-531362754FA0}"/>
              </a:ext>
            </a:extLst>
          </p:cNvPr>
          <p:cNvSpPr/>
          <p:nvPr/>
        </p:nvSpPr>
        <p:spPr>
          <a:xfrm>
            <a:off x="6278190" y="1963878"/>
            <a:ext cx="465421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 hangingPunct="0">
              <a:lnSpc>
                <a:spcPct val="150000"/>
              </a:lnSpc>
            </a:pPr>
            <a:r>
              <a:rPr lang="ru-RU" b="1" dirty="0">
                <a:solidFill>
                  <a:schemeClr val="tx1"/>
                </a:solidFill>
                <a:ea typeface="Open Sans"/>
              </a:rPr>
              <a:t>Нейронная сеть 2 </a:t>
            </a:r>
            <a:r>
              <a:rPr lang="ru-RU" b="1" dirty="0" err="1">
                <a:solidFill>
                  <a:schemeClr val="tx1"/>
                </a:solidFill>
                <a:ea typeface="Open Sans"/>
              </a:rPr>
              <a:t>keras.Sequential</a:t>
            </a:r>
            <a:r>
              <a:rPr lang="ru-RU" b="1" dirty="0">
                <a:solidFill>
                  <a:schemeClr val="tx1"/>
                </a:solidFill>
                <a:ea typeface="Open Sans"/>
              </a:rPr>
              <a:t> :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входной слой для 12 признаков;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выходной слой для 1 признака;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скрытых слоев: 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3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слоев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Dropout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 с параметром 0.12:</a:t>
            </a:r>
            <a:r>
              <a:rPr lang="en-US" dirty="0">
                <a:solidFill>
                  <a:schemeClr val="tx1"/>
                </a:solidFill>
                <a:ea typeface="Open Sans"/>
              </a:rPr>
              <a:t> 3</a:t>
            </a:r>
            <a:endParaRPr lang="ru-RU" dirty="0">
              <a:solidFill>
                <a:schemeClr val="tx1"/>
              </a:solidFill>
              <a:ea typeface="Open Sans"/>
            </a:endParaRP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нейронов на каждом скрытом слое: 8;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активационная функция скрытых слоев: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relu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>
                <a:solidFill>
                  <a:schemeClr val="tx1"/>
                </a:solidFill>
                <a:ea typeface="Open Sans"/>
              </a:rPr>
              <a:t>оптимизатор: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Adam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;</a:t>
            </a:r>
          </a:p>
          <a:p>
            <a:pPr marL="342900" lvl="0" indent="-342900" algn="just" hangingPunct="0">
              <a:buFont typeface="Symbol" panose="05050102010706020507" pitchFamily="18" charset="2"/>
              <a:buChar char=""/>
            </a:pPr>
            <a:r>
              <a:rPr lang="ru-RU" dirty="0" err="1">
                <a:solidFill>
                  <a:schemeClr val="tx1"/>
                </a:solidFill>
                <a:ea typeface="Open Sans"/>
              </a:rPr>
              <a:t>loss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-функция: </a:t>
            </a:r>
            <a:r>
              <a:rPr lang="ru-RU" dirty="0" err="1">
                <a:solidFill>
                  <a:schemeClr val="tx1"/>
                </a:solidFill>
                <a:ea typeface="Open Sans"/>
              </a:rPr>
              <a:t>MeanAbsoluteError</a:t>
            </a:r>
            <a:r>
              <a:rPr lang="ru-RU" dirty="0">
                <a:solidFill>
                  <a:schemeClr val="tx1"/>
                </a:solidFill>
                <a:ea typeface="Open Sans"/>
              </a:rPr>
              <a:t>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54E2FC5-A240-43CE-8C52-874B2D0230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21548" y="4196106"/>
            <a:ext cx="3652203" cy="24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2331" y="4400284"/>
            <a:ext cx="2483036" cy="153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76200" indent="0" hangingPunct="0">
              <a:buNone/>
            </a:pPr>
            <a:r>
              <a:rPr lang="ru-RU" sz="2000" dirty="0"/>
              <a:t>Визуализация предсказаний и тестовых значений нейросетей 1, 2</a:t>
            </a:r>
            <a:endParaRPr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Нейросети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C709F8-8A57-410E-9ABC-D1268A752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46682" y="3977067"/>
            <a:ext cx="8386025" cy="23344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72F4C0-8CD1-4EAE-B84E-F1097ADCDC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9673" y="1401910"/>
            <a:ext cx="8460382" cy="24115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7576745-D15C-4896-A7B5-734D8FEFD8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886" y="1905904"/>
            <a:ext cx="3209925" cy="101917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F4E1A9-27B6-4F44-A8C2-8E1A0BE85155}"/>
              </a:ext>
            </a:extLst>
          </p:cNvPr>
          <p:cNvSpPr/>
          <p:nvPr/>
        </p:nvSpPr>
        <p:spPr>
          <a:xfrm>
            <a:off x="273628" y="3155879"/>
            <a:ext cx="3130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Итог: Вторая нейронная сеть отработала немного лучше. Хотя обе дали предсказания хуже усреднения (отрицательный R2)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671</Words>
  <Application>Microsoft Office PowerPoint</Application>
  <PresentationFormat>Широкоэкранный</PresentationFormat>
  <Paragraphs>99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Symbol</vt:lpstr>
      <vt:lpstr>Roboto Black</vt:lpstr>
      <vt:lpstr>Noto Sans Symbols</vt:lpstr>
      <vt:lpstr>Noto Serif CJK SC</vt:lpstr>
      <vt:lpstr>Arial</vt:lpstr>
      <vt:lpstr>Lohit Devanagari</vt:lpstr>
      <vt:lpstr>Times New Roman</vt:lpstr>
      <vt:lpstr>ALS Sector Bold</vt:lpstr>
      <vt:lpstr>Open Sans</vt:lpstr>
      <vt:lpstr>ALS Sector Regular</vt:lpstr>
      <vt:lpstr>If,kjyVUNE_28012021</vt:lpstr>
      <vt:lpstr>Выпускная квалификационная работа по курсу «Data Science»  Тема: Прогнозирование конечных свойств новых материалов (композиционных материалов)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Anna Krotkevich</cp:lastModifiedBy>
  <cp:revision>122</cp:revision>
  <dcterms:created xsi:type="dcterms:W3CDTF">2021-02-24T09:03:25Z</dcterms:created>
  <dcterms:modified xsi:type="dcterms:W3CDTF">2023-04-26T15:03:21Z</dcterms:modified>
</cp:coreProperties>
</file>